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6" r:id="rId9"/>
    <p:sldId id="267" r:id="rId10"/>
    <p:sldId id="269" r:id="rId11"/>
    <p:sldId id="272" r:id="rId12"/>
  </p:sldIdLst>
  <p:sldSz cx="18288000" cy="10287000"/>
  <p:notesSz cx="6858000" cy="9144000"/>
  <p:embeddedFontLst>
    <p:embeddedFont>
      <p:font typeface="Libre Baskerville" panose="020B0604020202020204" charset="0"/>
      <p:bold r:id="rId14"/>
    </p:embeddedFont>
    <p:embeddedFont>
      <p:font typeface="Poppins" panose="020B0604020202020204" charset="0"/>
      <p:regular r:id="rId15"/>
      <p:bold r:id="rId16"/>
      <p:italic r:id="rId17"/>
      <p:boldItalic r:id="rId18"/>
    </p:embeddedFont>
    <p:embeddedFont>
      <p:font typeface="Bodoni MT Condensed" panose="02070606080606020203" pitchFamily="18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F3ABBFE-1648-4C9D-8725-31E6976CE993}">
          <p14:sldIdLst>
            <p14:sldId id="256"/>
            <p14:sldId id="257"/>
            <p14:sldId id="258"/>
            <p14:sldId id="259"/>
            <p14:sldId id="261"/>
            <p14:sldId id="264"/>
            <p14:sldId id="265"/>
            <p14:sldId id="266"/>
            <p14:sldId id="267"/>
            <p14:sldId id="269"/>
            <p14:sldId id="27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51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C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0787962" y="7844537"/>
            <a:ext cx="5742581" cy="931027"/>
            <a:chOff x="0" y="-38100"/>
            <a:chExt cx="1512449" cy="245209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1512449" cy="207109"/>
            </a:xfrm>
            <a:custGeom>
              <a:avLst/>
              <a:gdLst/>
              <a:ahLst/>
              <a:cxnLst/>
              <a:rect l="l" t="t" r="r" b="b"/>
              <a:pathLst>
                <a:path w="1512449" h="207109" extrusionOk="0">
                  <a:moveTo>
                    <a:pt x="0" y="0"/>
                  </a:moveTo>
                  <a:lnTo>
                    <a:pt x="1512449" y="0"/>
                  </a:lnTo>
                  <a:lnTo>
                    <a:pt x="1512449" y="207109"/>
                  </a:lnTo>
                  <a:lnTo>
                    <a:pt x="0" y="207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1512449" cy="245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6446415" y="1406991"/>
            <a:ext cx="10532329" cy="3077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/>
              <a:t>DATA-DRIVEN INSIGHTS FOR A NEW MOVIE STUDIO</a:t>
            </a: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 smtClean="0"/>
              <a:t>PRESENTED BY: Leslie Nungi</a:t>
            </a:r>
          </a:p>
          <a:p>
            <a:pPr lvl="0" algn="r"/>
            <a:r>
              <a:rPr lang="en-US" sz="4000" b="1" dirty="0" smtClean="0"/>
              <a:t>LINKEDIN: </a:t>
            </a:r>
            <a:r>
              <a:rPr lang="en-US" sz="3600" b="1" dirty="0"/>
              <a:t>www.linkedin.com/in/leslie-nungi-17499627b</a:t>
            </a:r>
            <a:r>
              <a:rPr lang="en-US" sz="4000" b="1" dirty="0" smtClean="0"/>
              <a:t> </a:t>
            </a:r>
            <a:endParaRPr sz="4000" b="1" dirty="0"/>
          </a:p>
        </p:txBody>
      </p:sp>
      <p:sp>
        <p:nvSpPr>
          <p:cNvPr id="89" name="Google Shape;89;p13"/>
          <p:cNvSpPr txBox="1"/>
          <p:nvPr/>
        </p:nvSpPr>
        <p:spPr>
          <a:xfrm>
            <a:off x="10788125" y="8118850"/>
            <a:ext cx="5742600" cy="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i="0" u="none" strike="noStrike" cap="none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Presentation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0421" y="-2391251"/>
            <a:ext cx="9142998" cy="15027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73596">
            <a:off x="3747061" y="-1663529"/>
            <a:ext cx="3493249" cy="425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631">
            <a:off x="2222103" y="2492469"/>
            <a:ext cx="3449555" cy="530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68041">
            <a:off x="710657" y="7695406"/>
            <a:ext cx="3409335" cy="518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638"/>
            <a:ext cx="18288000" cy="10287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26"/>
          <p:cNvGrpSpPr/>
          <p:nvPr/>
        </p:nvGrpSpPr>
        <p:grpSpPr>
          <a:xfrm>
            <a:off x="2470705" y="520520"/>
            <a:ext cx="12927489" cy="2114727"/>
            <a:chOff x="0" y="-38100"/>
            <a:chExt cx="3404771" cy="556965"/>
          </a:xfrm>
        </p:grpSpPr>
        <p:sp>
          <p:nvSpPr>
            <p:cNvPr id="438" name="Google Shape;438;p26"/>
            <p:cNvSpPr/>
            <p:nvPr/>
          </p:nvSpPr>
          <p:spPr>
            <a:xfrm>
              <a:off x="0" y="0"/>
              <a:ext cx="3404771" cy="518865"/>
            </a:xfrm>
            <a:custGeom>
              <a:avLst/>
              <a:gdLst/>
              <a:ahLst/>
              <a:cxnLst/>
              <a:rect l="l" t="t" r="r" b="b"/>
              <a:pathLst>
                <a:path w="3404771" h="518865" extrusionOk="0">
                  <a:moveTo>
                    <a:pt x="0" y="0"/>
                  </a:moveTo>
                  <a:lnTo>
                    <a:pt x="3404771" y="0"/>
                  </a:lnTo>
                  <a:lnTo>
                    <a:pt x="3404771" y="518865"/>
                  </a:lnTo>
                  <a:lnTo>
                    <a:pt x="0" y="5188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39" name="Google Shape;439;p26"/>
            <p:cNvSpPr txBox="1"/>
            <p:nvPr/>
          </p:nvSpPr>
          <p:spPr>
            <a:xfrm>
              <a:off x="0" y="-38100"/>
              <a:ext cx="3404771" cy="556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0" name="Google Shape;440;p26"/>
          <p:cNvSpPr txBox="1"/>
          <p:nvPr/>
        </p:nvSpPr>
        <p:spPr>
          <a:xfrm>
            <a:off x="1028700" y="749967"/>
            <a:ext cx="16230600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</a:t>
            </a:r>
            <a:r>
              <a:rPr lang="en-US" sz="9000" b="1" i="0" u="none" strike="noStrike" cap="none" dirty="0" smtClean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ext Steps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0705" y="3110576"/>
            <a:ext cx="13264595" cy="5576224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Share findings with content development and production teams</a:t>
            </a:r>
            <a:r>
              <a:rPr lang="en-US" sz="2800" dirty="0" smtClean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endParaRPr lang="en-US" sz="2800" dirty="0">
              <a:solidFill>
                <a:srgbClr val="0070C0"/>
              </a:solidFill>
              <a:latin typeface="Poppins" panose="020B0604020202020204" charset="0"/>
              <a:cs typeface="Poppins" panose="020B0604020202020204" charset="0"/>
            </a:endParaRPr>
          </a:p>
          <a:p>
            <a:r>
              <a:rPr lang="en-US" sz="2800" dirty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Use results to inform pilot projects or early investments</a:t>
            </a:r>
            <a:r>
              <a:rPr lang="en-US" sz="2800" dirty="0" smtClean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endParaRPr lang="en-US" sz="2800" dirty="0">
              <a:solidFill>
                <a:srgbClr val="0070C0"/>
              </a:solidFill>
              <a:latin typeface="Poppins" panose="020B0604020202020204" charset="0"/>
              <a:cs typeface="Poppins" panose="020B0604020202020204" charset="0"/>
            </a:endParaRPr>
          </a:p>
          <a:p>
            <a:r>
              <a:rPr lang="en-US" sz="2800" dirty="0">
                <a:solidFill>
                  <a:srgbClr val="0070C0"/>
                </a:solidFill>
                <a:latin typeface="Poppins" panose="020B0604020202020204" charset="0"/>
                <a:cs typeface="Poppins" panose="020B0604020202020204" charset="0"/>
              </a:rPr>
              <a:t>Explore adding streaming performance data in future phases.</a:t>
            </a:r>
          </a:p>
          <a:p>
            <a:endParaRPr lang="en-US" sz="2800" dirty="0">
              <a:solidFill>
                <a:srgbClr val="0070C0"/>
              </a:solidFill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188" y="0"/>
            <a:ext cx="15445627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9"/>
          <p:cNvSpPr txBox="1"/>
          <p:nvPr/>
        </p:nvSpPr>
        <p:spPr>
          <a:xfrm>
            <a:off x="1028700" y="3592961"/>
            <a:ext cx="16230600" cy="209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999" b="1" i="0" u="none" strike="noStrike" cap="none">
                <a:solidFill>
                  <a:srgbClr val="E5D6A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  <a:endParaRPr/>
          </a:p>
        </p:txBody>
      </p:sp>
      <p:sp>
        <p:nvSpPr>
          <p:cNvPr id="508" name="Google Shape;508;p29"/>
          <p:cNvSpPr txBox="1"/>
          <p:nvPr/>
        </p:nvSpPr>
        <p:spPr>
          <a:xfrm>
            <a:off x="4075608" y="6068564"/>
            <a:ext cx="101367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  <a:latin typeface="Poppins"/>
                <a:ea typeface="Poppins"/>
                <a:cs typeface="Poppins"/>
                <a:sym typeface="Poppins"/>
              </a:rPr>
              <a:t>Thank you for your time</a:t>
            </a:r>
          </a:p>
          <a:p>
            <a:pPr marL="457200" marR="0" lvl="0" indent="-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  <a:latin typeface="Poppins"/>
                <a:ea typeface="Poppins"/>
                <a:cs typeface="Poppins"/>
                <a:sym typeface="Poppins"/>
              </a:rPr>
              <a:t>I happy to answer any question.</a:t>
            </a:r>
          </a:p>
          <a:p>
            <a:pPr marL="457200" lvl="0" indent="-457200"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3200" dirty="0" smtClean="0">
                <a:solidFill>
                  <a:schemeClr val="tx2"/>
                </a:solidFill>
                <a:latin typeface="Poppins"/>
                <a:ea typeface="Poppins"/>
                <a:cs typeface="Poppins"/>
                <a:sym typeface="Poppins"/>
              </a:rPr>
              <a:t>You can contact me on : </a:t>
            </a:r>
            <a:r>
              <a:rPr lang="en-US" sz="2400" dirty="0" smtClean="0">
                <a:solidFill>
                  <a:schemeClr val="bg1"/>
                </a:solidFill>
                <a:latin typeface="Poppins" panose="020B0604020202020204" charset="0"/>
                <a:cs typeface="Poppins" panose="020B0604020202020204" charset="0"/>
              </a:rPr>
              <a:t>www.linkedin.com/in/leslie-nungi-17499627</a:t>
            </a:r>
            <a:r>
              <a:rPr lang="en-US" dirty="0" smtClean="0">
                <a:solidFill>
                  <a:schemeClr val="bg1"/>
                </a:solidFill>
              </a:rPr>
              <a:t>b</a:t>
            </a:r>
            <a:endParaRPr sz="3200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B0C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4"/>
          <p:cNvGrpSpPr/>
          <p:nvPr/>
        </p:nvGrpSpPr>
        <p:grpSpPr>
          <a:xfrm>
            <a:off x="5739041" y="-144661"/>
            <a:ext cx="12548959" cy="10431661"/>
            <a:chOff x="0" y="-38100"/>
            <a:chExt cx="3305076" cy="2747433"/>
          </a:xfrm>
        </p:grpSpPr>
        <p:sp>
          <p:nvSpPr>
            <p:cNvPr id="99" name="Google Shape;99;p14"/>
            <p:cNvSpPr/>
            <p:nvPr/>
          </p:nvSpPr>
          <p:spPr>
            <a:xfrm>
              <a:off x="0" y="0"/>
              <a:ext cx="3305076" cy="2709333"/>
            </a:xfrm>
            <a:custGeom>
              <a:avLst/>
              <a:gdLst/>
              <a:ahLst/>
              <a:cxnLst/>
              <a:rect l="l" t="t" r="r" b="b"/>
              <a:pathLst>
                <a:path w="3305076" h="2709333" extrusionOk="0">
                  <a:moveTo>
                    <a:pt x="0" y="0"/>
                  </a:moveTo>
                  <a:lnTo>
                    <a:pt x="3305076" y="0"/>
                  </a:lnTo>
                  <a:lnTo>
                    <a:pt x="33050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00" name="Google Shape;100;p14"/>
            <p:cNvSpPr txBox="1"/>
            <p:nvPr/>
          </p:nvSpPr>
          <p:spPr>
            <a:xfrm>
              <a:off x="0" y="-38100"/>
              <a:ext cx="3305076" cy="27474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4"/>
          <p:cNvSpPr txBox="1"/>
          <p:nvPr/>
        </p:nvSpPr>
        <p:spPr>
          <a:xfrm>
            <a:off x="6742385" y="1057275"/>
            <a:ext cx="10137234" cy="118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Introduction</a:t>
            </a:r>
            <a:endParaRPr dirty="0"/>
          </a:p>
        </p:txBody>
      </p:sp>
      <p:sp>
        <p:nvSpPr>
          <p:cNvPr id="102" name="Google Shape;102;p14"/>
          <p:cNvSpPr txBox="1"/>
          <p:nvPr/>
        </p:nvSpPr>
        <p:spPr>
          <a:xfrm>
            <a:off x="6742385" y="3944620"/>
            <a:ext cx="10542300" cy="426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300" dirty="0" smtClean="0">
                <a:latin typeface="Poppins"/>
                <a:ea typeface="Poppins"/>
                <a:cs typeface="Poppins"/>
                <a:sym typeface="Poppins"/>
              </a:rPr>
              <a:t>Our company want to launch a new movie studio but does not know what kind of movies will succeed.</a:t>
            </a:r>
          </a:p>
          <a:p>
            <a:pPr marL="457200" marR="0" lvl="0" indent="-457200" algn="just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300" dirty="0" smtClean="0">
                <a:latin typeface="Poppins"/>
                <a:ea typeface="Poppins"/>
                <a:cs typeface="Poppins"/>
                <a:sym typeface="Poppins"/>
              </a:rPr>
              <a:t>We need data-driven insights to guide decisions about what types of movies to produce.</a:t>
            </a:r>
            <a:endParaRPr sz="33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75" y="0"/>
            <a:ext cx="57404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" name="Google Shape;109;p15"/>
          <p:cNvGrpSpPr/>
          <p:nvPr/>
        </p:nvGrpSpPr>
        <p:grpSpPr>
          <a:xfrm>
            <a:off x="0" y="583452"/>
            <a:ext cx="14158555" cy="8989173"/>
            <a:chOff x="0" y="-174564"/>
            <a:chExt cx="18878073" cy="11985564"/>
          </a:xfrm>
        </p:grpSpPr>
        <p:grpSp>
          <p:nvGrpSpPr>
            <p:cNvPr id="110" name="Google Shape;110;p15"/>
            <p:cNvGrpSpPr/>
            <p:nvPr/>
          </p:nvGrpSpPr>
          <p:grpSpPr>
            <a:xfrm>
              <a:off x="838200" y="663636"/>
              <a:ext cx="18039873" cy="11147364"/>
              <a:chOff x="0" y="-38100"/>
              <a:chExt cx="3937354" cy="2433006"/>
            </a:xfrm>
          </p:grpSpPr>
          <p:sp>
            <p:nvSpPr>
              <p:cNvPr id="111" name="Google Shape;111;p15"/>
              <p:cNvSpPr/>
              <p:nvPr/>
            </p:nvSpPr>
            <p:spPr>
              <a:xfrm>
                <a:off x="0" y="0"/>
                <a:ext cx="3937354" cy="2394906"/>
              </a:xfrm>
              <a:custGeom>
                <a:avLst/>
                <a:gdLst/>
                <a:ahLst/>
                <a:cxnLst/>
                <a:rect l="l" t="t" r="r" b="b"/>
                <a:pathLst>
                  <a:path w="3937354" h="2394906" extrusionOk="0">
                    <a:moveTo>
                      <a:pt x="0" y="0"/>
                    </a:moveTo>
                    <a:lnTo>
                      <a:pt x="3937354" y="0"/>
                    </a:lnTo>
                    <a:lnTo>
                      <a:pt x="3937354" y="2394906"/>
                    </a:lnTo>
                    <a:lnTo>
                      <a:pt x="0" y="239490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</p:sp>
          <p:sp>
            <p:nvSpPr>
              <p:cNvPr id="112" name="Google Shape;112;p15"/>
              <p:cNvSpPr txBox="1"/>
              <p:nvPr/>
            </p:nvSpPr>
            <p:spPr>
              <a:xfrm>
                <a:off x="0" y="-38100"/>
                <a:ext cx="3937354" cy="24330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3" name="Google Shape;113;p15"/>
            <p:cNvGrpSpPr/>
            <p:nvPr/>
          </p:nvGrpSpPr>
          <p:grpSpPr>
            <a:xfrm>
              <a:off x="0" y="-174564"/>
              <a:ext cx="18039873" cy="11147364"/>
              <a:chOff x="0" y="-38100"/>
              <a:chExt cx="3937354" cy="2433006"/>
            </a:xfrm>
          </p:grpSpPr>
          <p:sp>
            <p:nvSpPr>
              <p:cNvPr id="114" name="Google Shape;114;p15"/>
              <p:cNvSpPr/>
              <p:nvPr/>
            </p:nvSpPr>
            <p:spPr>
              <a:xfrm>
                <a:off x="0" y="0"/>
                <a:ext cx="3937354" cy="2394906"/>
              </a:xfrm>
              <a:custGeom>
                <a:avLst/>
                <a:gdLst/>
                <a:ahLst/>
                <a:cxnLst/>
                <a:rect l="l" t="t" r="r" b="b"/>
                <a:pathLst>
                  <a:path w="3937354" h="2394906" extrusionOk="0">
                    <a:moveTo>
                      <a:pt x="0" y="0"/>
                    </a:moveTo>
                    <a:lnTo>
                      <a:pt x="3937354" y="0"/>
                    </a:lnTo>
                    <a:lnTo>
                      <a:pt x="3937354" y="2394906"/>
                    </a:lnTo>
                    <a:lnTo>
                      <a:pt x="0" y="2394906"/>
                    </a:lnTo>
                    <a:close/>
                  </a:path>
                </a:pathLst>
              </a:custGeom>
              <a:solidFill>
                <a:srgbClr val="FFFDFC"/>
              </a:solidFill>
              <a:ln>
                <a:noFill/>
              </a:ln>
            </p:spPr>
          </p:sp>
          <p:sp>
            <p:nvSpPr>
              <p:cNvPr id="115" name="Google Shape;115;p15"/>
              <p:cNvSpPr txBox="1"/>
              <p:nvPr/>
            </p:nvSpPr>
            <p:spPr>
              <a:xfrm>
                <a:off x="0" y="-38100"/>
                <a:ext cx="3937354" cy="24330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6" name="Google Shape;116;p15"/>
          <p:cNvSpPr txBox="1"/>
          <p:nvPr/>
        </p:nvSpPr>
        <p:spPr>
          <a:xfrm>
            <a:off x="1435822" y="1903416"/>
            <a:ext cx="10658261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 smtClean="0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Project Goal</a:t>
            </a:r>
            <a:endParaRPr dirty="0"/>
          </a:p>
        </p:txBody>
      </p:sp>
      <p:sp>
        <p:nvSpPr>
          <p:cNvPr id="117" name="Google Shape;117;p15"/>
          <p:cNvSpPr txBox="1"/>
          <p:nvPr/>
        </p:nvSpPr>
        <p:spPr>
          <a:xfrm>
            <a:off x="1435822" y="3771027"/>
            <a:ext cx="10658400" cy="5256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300" dirty="0" smtClean="0">
                <a:latin typeface="Poppins"/>
                <a:ea typeface="Poppins"/>
                <a:cs typeface="Poppins"/>
                <a:sym typeface="Poppins"/>
              </a:rPr>
              <a:t>The goal was to find what movies made the most money globally.</a:t>
            </a:r>
          </a:p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300" dirty="0" smtClean="0">
                <a:latin typeface="Poppins"/>
                <a:ea typeface="Poppins"/>
                <a:cs typeface="Poppins"/>
                <a:sym typeface="Poppins"/>
              </a:rPr>
              <a:t>I asked myself three key questions:	</a:t>
            </a:r>
          </a:p>
          <a:p>
            <a:pPr marL="514350" marR="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300" dirty="0" smtClean="0">
                <a:latin typeface="Poppins"/>
                <a:ea typeface="Poppins"/>
                <a:cs typeface="Poppins"/>
                <a:sym typeface="Poppins"/>
              </a:rPr>
              <a:t>Which genres earned the most?</a:t>
            </a:r>
          </a:p>
          <a:p>
            <a:pPr marL="514350" marR="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300" dirty="0" smtClean="0">
                <a:latin typeface="Poppins"/>
                <a:ea typeface="Poppins"/>
                <a:cs typeface="Poppins"/>
                <a:sym typeface="Poppins"/>
              </a:rPr>
              <a:t>What is the most ideal runtime for a movie?</a:t>
            </a:r>
          </a:p>
          <a:p>
            <a:pPr marL="514350" marR="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3300" dirty="0" smtClean="0">
                <a:latin typeface="Poppins"/>
                <a:ea typeface="Poppins"/>
                <a:cs typeface="Poppins"/>
                <a:sym typeface="Poppins"/>
              </a:rPr>
              <a:t>Which release decade are most profitable?</a:t>
            </a:r>
          </a:p>
          <a:p>
            <a:pPr marL="514350" marR="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33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514350" marR="0" lvl="0" indent="-5143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3300" dirty="0" smtClean="0"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6"/>
          <p:cNvGrpSpPr/>
          <p:nvPr/>
        </p:nvGrpSpPr>
        <p:grpSpPr>
          <a:xfrm>
            <a:off x="0" y="-144661"/>
            <a:ext cx="18288000" cy="3447896"/>
            <a:chOff x="0" y="-38100"/>
            <a:chExt cx="4816593" cy="908088"/>
          </a:xfrm>
        </p:grpSpPr>
        <p:sp>
          <p:nvSpPr>
            <p:cNvPr id="123" name="Google Shape;123;p16"/>
            <p:cNvSpPr/>
            <p:nvPr/>
          </p:nvSpPr>
          <p:spPr>
            <a:xfrm>
              <a:off x="0" y="0"/>
              <a:ext cx="4816592" cy="869988"/>
            </a:xfrm>
            <a:custGeom>
              <a:avLst/>
              <a:gdLst/>
              <a:ahLst/>
              <a:cxnLst/>
              <a:rect l="l" t="t" r="r" b="b"/>
              <a:pathLst>
                <a:path w="4816592" h="869988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69988"/>
                  </a:lnTo>
                  <a:lnTo>
                    <a:pt x="0" y="86998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24" name="Google Shape;124;p16"/>
            <p:cNvSpPr txBox="1"/>
            <p:nvPr/>
          </p:nvSpPr>
          <p:spPr>
            <a:xfrm>
              <a:off x="0" y="-38100"/>
              <a:ext cx="4816593" cy="908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6"/>
          <p:cNvSpPr txBox="1"/>
          <p:nvPr/>
        </p:nvSpPr>
        <p:spPr>
          <a:xfrm>
            <a:off x="1028700" y="1073768"/>
            <a:ext cx="16230600" cy="1415772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 smtClean="0">
                <a:latin typeface="Libre Baskerville" panose="020B0604020202020204" charset="0"/>
              </a:rPr>
              <a:t>Data sources</a:t>
            </a:r>
            <a:endParaRPr sz="8000" dirty="0">
              <a:latin typeface="Libre Baskerville" panose="020B0604020202020204" charset="0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2763140" y="4138070"/>
            <a:ext cx="3485100" cy="513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 smtClean="0">
                <a:latin typeface="Poppins"/>
                <a:ea typeface="Poppins"/>
                <a:cs typeface="Poppins"/>
                <a:sym typeface="Poppins"/>
              </a:rPr>
              <a:t>IMDB:</a:t>
            </a:r>
            <a:endParaRPr sz="800" b="1" dirty="0" smtClean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2783922" y="5887495"/>
            <a:ext cx="3485100" cy="1026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 smtClean="0">
                <a:latin typeface="Poppins"/>
                <a:ea typeface="Poppins"/>
                <a:cs typeface="Poppins"/>
                <a:sym typeface="Poppins"/>
              </a:rPr>
              <a:t>Box office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b="1" dirty="0" smtClean="0">
                <a:latin typeface="Poppins"/>
                <a:ea typeface="Poppins"/>
                <a:cs typeface="Poppins"/>
                <a:sym typeface="Poppins"/>
              </a:rPr>
              <a:t>Mojo:</a:t>
            </a:r>
            <a:endParaRPr sz="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6269119" y="4257132"/>
            <a:ext cx="9234900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smtClean="0">
                <a:latin typeface="Poppins"/>
                <a:ea typeface="Poppins"/>
                <a:cs typeface="Poppins"/>
                <a:sym typeface="Poppins"/>
              </a:rPr>
              <a:t>Contains movie details(titles, genres, runtime and release year)</a:t>
            </a:r>
            <a:endParaRPr sz="28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0" name="Google Shape;130;p16"/>
          <p:cNvSpPr txBox="1"/>
          <p:nvPr/>
        </p:nvSpPr>
        <p:spPr>
          <a:xfrm>
            <a:off x="6269119" y="6009732"/>
            <a:ext cx="9234900" cy="49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 dirty="0" smtClean="0">
                <a:latin typeface="Poppins"/>
                <a:ea typeface="Poppins"/>
                <a:cs typeface="Poppins"/>
                <a:sym typeface="Poppins"/>
              </a:rPr>
              <a:t>Contains domestic and international gross data.</a:t>
            </a:r>
            <a:endParaRPr sz="12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16"/>
          <p:cNvSpPr txBox="1"/>
          <p:nvPr/>
        </p:nvSpPr>
        <p:spPr>
          <a:xfrm>
            <a:off x="2783922" y="7832433"/>
            <a:ext cx="13256178" cy="991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Poppins"/>
                <a:ea typeface="Poppins"/>
                <a:cs typeface="Poppins"/>
                <a:sym typeface="Poppins"/>
              </a:rPr>
              <a:t>I then combined the data for more and complete insi</a:t>
            </a:r>
            <a:r>
              <a:rPr lang="en-US" sz="2800" dirty="0" smtClean="0">
                <a:latin typeface="Poppins"/>
                <a:ea typeface="Poppins"/>
                <a:cs typeface="Poppins"/>
                <a:sym typeface="Poppins"/>
              </a:rPr>
              <a:t>ghts into performance and content.</a:t>
            </a:r>
            <a:endParaRPr sz="28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8"/>
          <p:cNvGrpSpPr/>
          <p:nvPr/>
        </p:nvGrpSpPr>
        <p:grpSpPr>
          <a:xfrm>
            <a:off x="2680255" y="558620"/>
            <a:ext cx="12927489" cy="2114727"/>
            <a:chOff x="0" y="-38100"/>
            <a:chExt cx="3404771" cy="556965"/>
          </a:xfrm>
        </p:grpSpPr>
        <p:sp>
          <p:nvSpPr>
            <p:cNvPr id="152" name="Google Shape;152;p18"/>
            <p:cNvSpPr/>
            <p:nvPr/>
          </p:nvSpPr>
          <p:spPr>
            <a:xfrm>
              <a:off x="0" y="0"/>
              <a:ext cx="3404771" cy="518865"/>
            </a:xfrm>
            <a:custGeom>
              <a:avLst/>
              <a:gdLst/>
              <a:ahLst/>
              <a:cxnLst/>
              <a:rect l="l" t="t" r="r" b="b"/>
              <a:pathLst>
                <a:path w="3404771" h="518865" extrusionOk="0">
                  <a:moveTo>
                    <a:pt x="0" y="0"/>
                  </a:moveTo>
                  <a:lnTo>
                    <a:pt x="3404771" y="0"/>
                  </a:lnTo>
                  <a:lnTo>
                    <a:pt x="3404771" y="518865"/>
                  </a:lnTo>
                  <a:lnTo>
                    <a:pt x="0" y="5188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53" name="Google Shape;153;p18"/>
            <p:cNvSpPr txBox="1"/>
            <p:nvPr/>
          </p:nvSpPr>
          <p:spPr>
            <a:xfrm>
              <a:off x="0" y="-38100"/>
              <a:ext cx="3404771" cy="556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8"/>
          <p:cNvSpPr txBox="1"/>
          <p:nvPr/>
        </p:nvSpPr>
        <p:spPr>
          <a:xfrm>
            <a:off x="1028699" y="872854"/>
            <a:ext cx="16230600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</a:t>
            </a:r>
            <a:r>
              <a:rPr lang="en-US" sz="9000" b="1" i="0" u="none" strike="noStrike" cap="none" dirty="0" smtClean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ethods </a:t>
            </a:r>
            <a:r>
              <a:rPr lang="en-US" sz="9000" b="1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</a:t>
            </a:r>
            <a:r>
              <a:rPr lang="en-US" sz="9000" b="1" i="0" u="none" strike="noStrike" cap="none" dirty="0" smtClean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sed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0255" y="1773100"/>
            <a:ext cx="495300" cy="47298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80255" y="3519227"/>
            <a:ext cx="12597845" cy="452596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Used 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python and SQL to </a:t>
            </a: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extract, clean, and combine movie data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endParaRPr lang="en-US" sz="2800" dirty="0">
              <a:latin typeface="Poppins" panose="020B0604020202020204" charset="0"/>
              <a:cs typeface="Poppins" panose="020B0604020202020204" charset="0"/>
            </a:endParaRPr>
          </a:p>
          <a:p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Performed 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exploratory data analysis(EDA</a:t>
            </a: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) to uncover patterns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.</a:t>
            </a:r>
          </a:p>
          <a:p>
            <a:endParaRPr lang="en-US" sz="2800" dirty="0">
              <a:latin typeface="Poppins" panose="020B0604020202020204" charset="0"/>
              <a:cs typeface="Poppins" panose="020B0604020202020204" charset="0"/>
            </a:endParaRPr>
          </a:p>
          <a:p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Created clear visuals to help understand trends.</a:t>
            </a:r>
          </a:p>
          <a:p>
            <a:endParaRPr lang="en-US" sz="2800" dirty="0"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C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1"/>
          <p:cNvSpPr txBox="1"/>
          <p:nvPr/>
        </p:nvSpPr>
        <p:spPr>
          <a:xfrm>
            <a:off x="5327308" y="6624062"/>
            <a:ext cx="76335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21"/>
          <p:cNvSpPr txBox="1"/>
          <p:nvPr/>
        </p:nvSpPr>
        <p:spPr>
          <a:xfrm>
            <a:off x="5327308" y="7548108"/>
            <a:ext cx="76335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21"/>
          <p:cNvSpPr txBox="1"/>
          <p:nvPr/>
        </p:nvSpPr>
        <p:spPr>
          <a:xfrm>
            <a:off x="5327308" y="8474695"/>
            <a:ext cx="76335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" name="Google Shape;15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8288000" cy="1028701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722312" y="4406900"/>
            <a:ext cx="11050587" cy="1362075"/>
          </a:xfrm>
        </p:spPr>
        <p:txBody>
          <a:bodyPr>
            <a:normAutofit/>
          </a:bodyPr>
          <a:lstStyle/>
          <a:p>
            <a:r>
              <a:rPr lang="en-US" sz="8000" dirty="0" smtClean="0">
                <a:latin typeface="Libre Baskerville" panose="020B0604020202020204" charset="0"/>
              </a:rPr>
              <a:t>Findings</a:t>
            </a:r>
            <a:endParaRPr lang="en-US" sz="8000" dirty="0">
              <a:latin typeface="Libre Baskerville" panose="020B060402020202020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C"/>
        </a:solid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9538"/>
            <a:ext cx="18288000" cy="10287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9" name="Google Shape;319;p22"/>
          <p:cNvGrpSpPr/>
          <p:nvPr/>
        </p:nvGrpSpPr>
        <p:grpSpPr>
          <a:xfrm>
            <a:off x="2337355" y="387170"/>
            <a:ext cx="12927489" cy="2114727"/>
            <a:chOff x="0" y="-38100"/>
            <a:chExt cx="3404771" cy="556965"/>
          </a:xfrm>
        </p:grpSpPr>
        <p:sp>
          <p:nvSpPr>
            <p:cNvPr id="320" name="Google Shape;320;p22"/>
            <p:cNvSpPr/>
            <p:nvPr/>
          </p:nvSpPr>
          <p:spPr>
            <a:xfrm>
              <a:off x="0" y="0"/>
              <a:ext cx="3404771" cy="518865"/>
            </a:xfrm>
            <a:custGeom>
              <a:avLst/>
              <a:gdLst/>
              <a:ahLst/>
              <a:cxnLst/>
              <a:rect l="l" t="t" r="r" b="b"/>
              <a:pathLst>
                <a:path w="3404771" h="518865" extrusionOk="0">
                  <a:moveTo>
                    <a:pt x="0" y="0"/>
                  </a:moveTo>
                  <a:lnTo>
                    <a:pt x="3404771" y="0"/>
                  </a:lnTo>
                  <a:lnTo>
                    <a:pt x="3404771" y="518865"/>
                  </a:lnTo>
                  <a:lnTo>
                    <a:pt x="0" y="5188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21" name="Google Shape;321;p22"/>
            <p:cNvSpPr txBox="1"/>
            <p:nvPr/>
          </p:nvSpPr>
          <p:spPr>
            <a:xfrm>
              <a:off x="0" y="-38100"/>
              <a:ext cx="3404771" cy="556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2" name="Google Shape;322;p22"/>
          <p:cNvSpPr txBox="1"/>
          <p:nvPr/>
        </p:nvSpPr>
        <p:spPr>
          <a:xfrm>
            <a:off x="685799" y="788201"/>
            <a:ext cx="16230600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 smtClean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</a:t>
            </a:r>
            <a:r>
              <a:rPr lang="en-US" sz="9000" b="1" dirty="0" smtClean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 earning Genres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8444" y="7695013"/>
            <a:ext cx="5486400" cy="566738"/>
          </a:xfrm>
        </p:spPr>
        <p:style>
          <a:lnRef idx="0">
            <a:scrgbClr r="0" g="0" b="0"/>
          </a:lnRef>
          <a:fillRef idx="1002">
            <a:schemeClr val="dk1"/>
          </a:fillRef>
          <a:effectRef idx="0">
            <a:scrgbClr r="0" g="0" b="0"/>
          </a:effectRef>
          <a:fontRef idx="major"/>
        </p:style>
        <p:txBody>
          <a:bodyPr>
            <a:normAutofit/>
          </a:bodyPr>
          <a:lstStyle/>
          <a:p>
            <a:r>
              <a:rPr lang="en-US" dirty="0">
                <a:latin typeface="Bodoni MT Condensed" panose="02070606080606020203" pitchFamily="18" charset="0"/>
              </a:rPr>
              <a:t>Bar </a:t>
            </a:r>
            <a:r>
              <a:rPr lang="en-US" dirty="0" smtClean="0">
                <a:latin typeface="Bodoni MT Condensed" panose="02070606080606020203" pitchFamily="18" charset="0"/>
              </a:rPr>
              <a:t>chart </a:t>
            </a:r>
            <a:r>
              <a:rPr lang="en-US" dirty="0">
                <a:latin typeface="Bodoni MT Condensed" panose="02070606080606020203" pitchFamily="18" charset="0"/>
              </a:rPr>
              <a:t>of Average Worldwide Gross by </a:t>
            </a:r>
            <a:r>
              <a:rPr lang="en-US" dirty="0" smtClean="0">
                <a:latin typeface="Bodoni MT Condensed" panose="02070606080606020203" pitchFamily="18" charset="0"/>
              </a:rPr>
              <a:t>Genre</a:t>
            </a:r>
            <a:endParaRPr lang="en-US" dirty="0">
              <a:latin typeface="Bodoni MT Condensed" panose="02070606080606020203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35088" y="4267200"/>
            <a:ext cx="6551612" cy="2103972"/>
          </a:xfrm>
        </p:spPr>
        <p:txBody>
          <a:bodyPr>
            <a:normAutofit lnSpcReduction="10000"/>
          </a:bodyPr>
          <a:lstStyle/>
          <a:p>
            <a:r>
              <a:rPr lang="en-US" sz="2800" b="1" dirty="0" smtClean="0">
                <a:latin typeface="Poppins" panose="020B0604020202020204" charset="0"/>
                <a:cs typeface="Poppins" panose="020B0604020202020204" charset="0"/>
              </a:rPr>
              <a:t>Insight: 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Sci-fi, adventure and animation earn the most globally</a:t>
            </a:r>
          </a:p>
          <a:p>
            <a:r>
              <a:rPr lang="en-US" sz="2800" b="1" dirty="0" smtClean="0">
                <a:latin typeface="Poppins" panose="020B0604020202020204" charset="0"/>
                <a:cs typeface="Poppins" panose="020B0604020202020204" charset="0"/>
              </a:rPr>
              <a:t>Recommendation: 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Focus on this genres to maximize profits</a:t>
            </a:r>
            <a:endParaRPr lang="en-US" sz="2800" b="1" dirty="0">
              <a:latin typeface="Poppins" panose="020B0604020202020204" charset="0"/>
              <a:cs typeface="Poppins" panose="020B0604020202020204" charset="0"/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0" r="17350"/>
          <a:stretch>
            <a:fillRect/>
          </a:stretch>
        </p:blipFill>
        <p:spPr>
          <a:xfrm>
            <a:off x="8953500" y="2844800"/>
            <a:ext cx="8667750" cy="4413250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3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25"/>
            <a:ext cx="18288000" cy="102870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640146"/>
            <a:ext cx="13734256" cy="1912951"/>
          </a:xfrm>
          <a:solidFill>
            <a:schemeClr val="tx1"/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Libre Baskerville" panose="020B0604020202020204" charset="0"/>
              </a:rPr>
              <a:t>Runtime Performance</a:t>
            </a:r>
            <a:endParaRPr lang="en-US" sz="8000" dirty="0">
              <a:solidFill>
                <a:schemeClr val="bg1"/>
              </a:solidFill>
              <a:latin typeface="Libre Baskerville" panose="020B060402020202020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10" r="14810"/>
          <a:stretch>
            <a:fillRect/>
          </a:stretch>
        </p:blipFill>
        <p:spPr>
          <a:xfrm>
            <a:off x="11163300" y="3170239"/>
            <a:ext cx="5811838" cy="4545012"/>
          </a:xfrm>
        </p:spPr>
      </p:pic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792288" y="3943350"/>
            <a:ext cx="8647112" cy="3486150"/>
          </a:xfrm>
        </p:spPr>
        <p:txBody>
          <a:bodyPr>
            <a:noAutofit/>
          </a:bodyPr>
          <a:lstStyle/>
          <a:p>
            <a:r>
              <a:rPr lang="en-US" sz="2800" b="1" dirty="0">
                <a:latin typeface="Poppins" panose="020B0604020202020204" charset="0"/>
                <a:cs typeface="Poppins" panose="020B0604020202020204" charset="0"/>
              </a:rPr>
              <a:t>Insight:</a:t>
            </a: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 Movies between 120–150 </a:t>
            </a:r>
            <a:r>
              <a:rPr lang="en-US" sz="2800" dirty="0" smtClean="0">
                <a:latin typeface="Poppins" panose="020B0604020202020204" charset="0"/>
                <a:cs typeface="Poppins" panose="020B0604020202020204" charset="0"/>
              </a:rPr>
              <a:t>minutes perform best.</a:t>
            </a:r>
          </a:p>
          <a:p>
            <a:r>
              <a:rPr lang="en-US" sz="2800" b="1" dirty="0">
                <a:latin typeface="Poppins" panose="020B0604020202020204" charset="0"/>
                <a:cs typeface="Poppins" panose="020B0604020202020204" charset="0"/>
              </a:rPr>
              <a:t>Recommendation:</a:t>
            </a:r>
            <a:r>
              <a:rPr lang="en-US" sz="2800" dirty="0">
                <a:latin typeface="Poppins" panose="020B0604020202020204" charset="0"/>
                <a:cs typeface="Poppins" panose="020B0604020202020204" charset="0"/>
              </a:rPr>
              <a:t> Aim for this runtime range for best profitability.</a:t>
            </a:r>
          </a:p>
          <a:p>
            <a:endParaRPr lang="en-US" sz="2800" dirty="0"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C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083"/>
            <a:ext cx="18288000" cy="10287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24"/>
          <p:cNvGrpSpPr/>
          <p:nvPr/>
        </p:nvGrpSpPr>
        <p:grpSpPr>
          <a:xfrm>
            <a:off x="2680255" y="520520"/>
            <a:ext cx="12927489" cy="2114727"/>
            <a:chOff x="0" y="-38100"/>
            <a:chExt cx="3404771" cy="556965"/>
          </a:xfrm>
        </p:grpSpPr>
        <p:sp>
          <p:nvSpPr>
            <p:cNvPr id="375" name="Google Shape;375;p24"/>
            <p:cNvSpPr/>
            <p:nvPr/>
          </p:nvSpPr>
          <p:spPr>
            <a:xfrm>
              <a:off x="0" y="0"/>
              <a:ext cx="3404771" cy="518865"/>
            </a:xfrm>
            <a:custGeom>
              <a:avLst/>
              <a:gdLst/>
              <a:ahLst/>
              <a:cxnLst/>
              <a:rect l="l" t="t" r="r" b="b"/>
              <a:pathLst>
                <a:path w="3404771" h="518865" extrusionOk="0">
                  <a:moveTo>
                    <a:pt x="0" y="0"/>
                  </a:moveTo>
                  <a:lnTo>
                    <a:pt x="3404771" y="0"/>
                  </a:lnTo>
                  <a:lnTo>
                    <a:pt x="3404771" y="518865"/>
                  </a:lnTo>
                  <a:lnTo>
                    <a:pt x="0" y="5188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376" name="Google Shape;376;p24"/>
            <p:cNvSpPr txBox="1"/>
            <p:nvPr/>
          </p:nvSpPr>
          <p:spPr>
            <a:xfrm>
              <a:off x="0" y="-38100"/>
              <a:ext cx="3404771" cy="5569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7" name="Google Shape;377;p24"/>
          <p:cNvSpPr txBox="1"/>
          <p:nvPr/>
        </p:nvSpPr>
        <p:spPr>
          <a:xfrm>
            <a:off x="895349" y="749967"/>
            <a:ext cx="16230600" cy="1800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</a:t>
            </a:r>
            <a:r>
              <a:rPr lang="en-US" sz="9000" b="1" i="0" u="none" strike="noStrike" cap="none" dirty="0" smtClean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elease Date Impact</a:t>
            </a:r>
            <a:endParaRPr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0" r="17060"/>
          <a:stretch>
            <a:fillRect/>
          </a:stretch>
        </p:blipFill>
        <p:spPr>
          <a:xfrm>
            <a:off x="10972800" y="2719388"/>
            <a:ext cx="6705600" cy="4114800"/>
          </a:xfrm>
        </p:spPr>
      </p:pic>
      <p:sp>
        <p:nvSpPr>
          <p:cNvPr id="5" name="Rectangle 1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92288" y="3966597"/>
            <a:ext cx="8075611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Insight: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Films from the 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2010s and 2020s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have higher global earnings.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Recommendation: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Focus on </a:t>
            </a:r>
            <a:r>
              <a:rPr kumimoji="0" lang="en-US" altLang="en-US" sz="28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modern themes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Poppins" panose="020B0604020202020204" charset="0"/>
                <a:cs typeface="Poppins" panose="020B0604020202020204" charset="0"/>
              </a:rPr>
              <a:t> and recent trends when producing films.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639550" y="7671664"/>
            <a:ext cx="511710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oppins" panose="020B0604020202020204" charset="0"/>
                <a:cs typeface="Poppins" panose="020B0604020202020204" charset="0"/>
              </a:rPr>
              <a:t>Bar chart of </a:t>
            </a:r>
            <a:r>
              <a:rPr kumimoji="0" lang="en-US" altLang="en-US" b="1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Poppins" panose="020B0604020202020204" charset="0"/>
                <a:cs typeface="Poppins" panose="020B0604020202020204" charset="0"/>
              </a:rPr>
              <a:t>Release Decade vs Gross</a:t>
            </a: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Poppins" panose="020B0604020202020204" charset="0"/>
              <a:cs typeface="Poppins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Poppins" panose="020B0604020202020204" charset="0"/>
              <a:cs typeface="Poppins" panose="020B06040202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291</Words>
  <Application>Microsoft Office PowerPoint</Application>
  <PresentationFormat>Custom</PresentationFormat>
  <Paragraphs>51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Courier New</vt:lpstr>
      <vt:lpstr>Libre Baskerville</vt:lpstr>
      <vt:lpstr>Poppins</vt:lpstr>
      <vt:lpstr>Bodoni MT Condensed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q</vt:lpstr>
      <vt:lpstr>Findings</vt:lpstr>
      <vt:lpstr>Bar chart of Average Worldwide Gross by Genre</vt:lpstr>
      <vt:lpstr>Runtime Performance</vt:lpstr>
      <vt:lpstr>Bar chart of Release Decade vs Gross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CATE</dc:creator>
  <cp:lastModifiedBy>CATE</cp:lastModifiedBy>
  <cp:revision>15</cp:revision>
  <dcterms:modified xsi:type="dcterms:W3CDTF">2025-08-02T08:33:02Z</dcterms:modified>
</cp:coreProperties>
</file>